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67" r:id="rId4"/>
    <p:sldId id="272" r:id="rId5"/>
    <p:sldId id="273" r:id="rId6"/>
    <p:sldId id="274" r:id="rId7"/>
    <p:sldId id="275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737" autoAdjust="0"/>
  </p:normalViewPr>
  <p:slideViewPr>
    <p:cSldViewPr>
      <p:cViewPr varScale="1">
        <p:scale>
          <a:sx n="127" d="100"/>
          <a:sy n="127" d="100"/>
        </p:scale>
        <p:origin x="44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3D749-B99D-4AA4-B906-E97297A51220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0F16C-5E6A-4C49-B71C-A62E4AA1A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88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71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10624" y="656486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39130F4-1433-4C17-A578-97B26A6A35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1.2</a:t>
            </a:r>
          </a:p>
          <a:p>
            <a:pPr algn="ctr"/>
            <a:r>
              <a:rPr lang="en-US" sz="4400" dirty="0" smtClean="0"/>
              <a:t>How Do Batteries Work?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Basic Battery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676400"/>
            <a:ext cx="3733800" cy="4876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200" u="sng" dirty="0" smtClean="0"/>
              <a:t>Electrodes</a:t>
            </a:r>
            <a:r>
              <a:rPr lang="en-US" sz="2200" dirty="0" smtClean="0"/>
              <a:t>: </a:t>
            </a:r>
            <a:r>
              <a:rPr lang="en-US" sz="2000" dirty="0" smtClean="0"/>
              <a:t>Electronic conductors</a:t>
            </a:r>
            <a:r>
              <a:rPr lang="en-US" sz="2000" dirty="0"/>
              <a:t> </a:t>
            </a:r>
            <a:r>
              <a:rPr lang="en-US" sz="2000" dirty="0" smtClean="0"/>
              <a:t>with different potentials [1].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200" u="sng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200" u="sng" dirty="0" smtClean="0">
                <a:solidFill>
                  <a:prstClr val="black"/>
                </a:solidFill>
              </a:rPr>
              <a:t>Separator</a:t>
            </a:r>
            <a:r>
              <a:rPr lang="en-US" sz="2200" dirty="0">
                <a:solidFill>
                  <a:prstClr val="black"/>
                </a:solidFill>
              </a:rPr>
              <a:t>: </a:t>
            </a:r>
            <a:r>
              <a:rPr lang="en-US" sz="2000" dirty="0">
                <a:solidFill>
                  <a:prstClr val="black"/>
                </a:solidFill>
              </a:rPr>
              <a:t>Material that allows ions to pass through it, but not </a:t>
            </a:r>
            <a:r>
              <a:rPr lang="en-US" sz="2000" dirty="0" smtClean="0">
                <a:solidFill>
                  <a:prstClr val="black"/>
                </a:solidFill>
              </a:rPr>
              <a:t>electrons [2].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200" u="sng" dirty="0" smtClean="0"/>
              <a:t>Electrolyte</a:t>
            </a:r>
            <a:r>
              <a:rPr lang="en-US" sz="2200" dirty="0"/>
              <a:t>: </a:t>
            </a:r>
            <a:r>
              <a:rPr lang="en-US" sz="2000" dirty="0"/>
              <a:t>Ionic </a:t>
            </a:r>
            <a:r>
              <a:rPr lang="en-US" sz="2000" dirty="0" smtClean="0"/>
              <a:t>conductor to allow the movement of ions [1].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200" u="sng" dirty="0" smtClean="0"/>
              <a:t>Current Collectors</a:t>
            </a:r>
            <a:r>
              <a:rPr lang="en-US" sz="2200" dirty="0" smtClean="0"/>
              <a:t>: </a:t>
            </a:r>
            <a:r>
              <a:rPr lang="en-US" sz="2000" dirty="0" smtClean="0"/>
              <a:t>Provide a path for electrons to flow through to the external circuit [2].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76400"/>
            <a:ext cx="4653539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8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Anode and Cathode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Anode: </a:t>
            </a:r>
            <a:r>
              <a:rPr lang="en-US" dirty="0" smtClean="0"/>
              <a:t>The electrode where negative </a:t>
            </a:r>
            <a:r>
              <a:rPr lang="en-US" dirty="0"/>
              <a:t>ions flow </a:t>
            </a:r>
            <a:r>
              <a:rPr lang="en-US" dirty="0" smtClean="0"/>
              <a:t>towards, building </a:t>
            </a:r>
            <a:r>
              <a:rPr lang="en-US" dirty="0"/>
              <a:t>up a negative </a:t>
            </a:r>
            <a:r>
              <a:rPr lang="en-US" dirty="0" smtClean="0"/>
              <a:t>charge [2].</a:t>
            </a:r>
            <a:endParaRPr lang="en-US" dirty="0"/>
          </a:p>
          <a:p>
            <a:r>
              <a:rPr lang="en-US" dirty="0"/>
              <a:t>Cathode: </a:t>
            </a:r>
            <a:r>
              <a:rPr lang="en-US" dirty="0" smtClean="0"/>
              <a:t>The electrode where </a:t>
            </a:r>
            <a:r>
              <a:rPr lang="en-US" dirty="0"/>
              <a:t>the positive ions </a:t>
            </a:r>
            <a:r>
              <a:rPr lang="en-US" dirty="0" smtClean="0"/>
              <a:t>flow towards, building </a:t>
            </a:r>
            <a:r>
              <a:rPr lang="en-US" dirty="0"/>
              <a:t>up a positive </a:t>
            </a:r>
            <a:r>
              <a:rPr lang="en-US" dirty="0" smtClean="0"/>
              <a:t>charge [2].</a:t>
            </a:r>
            <a:endParaRPr lang="en-US" dirty="0"/>
          </a:p>
          <a:p>
            <a:r>
              <a:rPr lang="en-US" dirty="0"/>
              <a:t>The charges of the anode and cathode create a cell voltage v(t</a:t>
            </a:r>
            <a:r>
              <a:rPr lang="en-US" dirty="0" smtClean="0"/>
              <a:t>) [2].</a:t>
            </a:r>
          </a:p>
        </p:txBody>
      </p:sp>
    </p:spTree>
    <p:extLst>
      <p:ext uri="{BB962C8B-B14F-4D97-AF65-F5344CB8AC3E}">
        <p14:creationId xmlns:p14="http://schemas.microsoft.com/office/powerpoint/2010/main" val="337925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Discharge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2" y="1600200"/>
            <a:ext cx="3962398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Negative electrode = Anode [2].</a:t>
            </a:r>
          </a:p>
          <a:p>
            <a:r>
              <a:rPr lang="en-US" dirty="0" smtClean="0"/>
              <a:t>Positive electrode = Cathode [2].</a:t>
            </a:r>
          </a:p>
          <a:p>
            <a:r>
              <a:rPr lang="en-US" dirty="0" smtClean="0"/>
              <a:t>Positive ions flow through electrolyte and separator from the anode to cathode [2].</a:t>
            </a:r>
          </a:p>
          <a:p>
            <a:r>
              <a:rPr lang="en-US" dirty="0" smtClean="0"/>
              <a:t>Negative ions flow in the opposite direction [2].</a:t>
            </a:r>
          </a:p>
          <a:p>
            <a:r>
              <a:rPr lang="en-US" dirty="0" smtClean="0"/>
              <a:t>A cell voltage v(t) is created due to this difference.</a:t>
            </a:r>
          </a:p>
          <a:p>
            <a:r>
              <a:rPr lang="en-US" dirty="0" smtClean="0"/>
              <a:t>Electrons flow through an external circuit from the anode to the cathode.  Positive current flows in the opposite direction of electrons as a convention [2].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33" y="1371600"/>
            <a:ext cx="467646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490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600200"/>
            <a:ext cx="4343400" cy="4525963"/>
          </a:xfrm>
        </p:spPr>
        <p:txBody>
          <a:bodyPr>
            <a:normAutofit/>
          </a:bodyPr>
          <a:lstStyle/>
          <a:p>
            <a:r>
              <a:rPr lang="en-US" sz="2200" dirty="0"/>
              <a:t>N</a:t>
            </a:r>
            <a:r>
              <a:rPr lang="en-US" sz="2200" dirty="0" smtClean="0"/>
              <a:t>egative electrode = Cathode [2].</a:t>
            </a:r>
            <a:endParaRPr lang="en-US" sz="2200" dirty="0"/>
          </a:p>
          <a:p>
            <a:r>
              <a:rPr lang="en-US" sz="2200" dirty="0" smtClean="0"/>
              <a:t>Positive electrode = Anode [2].</a:t>
            </a:r>
          </a:p>
          <a:p>
            <a:r>
              <a:rPr lang="en-US" sz="2200" dirty="0" smtClean="0"/>
              <a:t>Ions and electrons flow in opposite direction as compared to discharge [2].</a:t>
            </a:r>
          </a:p>
          <a:p>
            <a:r>
              <a:rPr lang="en-US" sz="2200" dirty="0" smtClean="0"/>
              <a:t>The negative electrode has a higher potential, which allows the storage of energy.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09879"/>
            <a:ext cx="4438251" cy="3615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2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Ion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Diffusion</a:t>
            </a:r>
          </a:p>
          <a:p>
            <a:pPr lvl="1"/>
            <a:r>
              <a:rPr lang="en-US" dirty="0" smtClean="0"/>
              <a:t>Electrolyte will have a concentration gradient due to ions being produced from electrodes [2].</a:t>
            </a:r>
          </a:p>
          <a:p>
            <a:pPr lvl="1"/>
            <a:r>
              <a:rPr lang="en-US" dirty="0" smtClean="0"/>
              <a:t>Ions will flow to balance the concentration [2].</a:t>
            </a:r>
            <a:endParaRPr lang="en-US" dirty="0"/>
          </a:p>
          <a:p>
            <a:r>
              <a:rPr lang="en-US" dirty="0" smtClean="0"/>
              <a:t>Migration</a:t>
            </a:r>
          </a:p>
          <a:p>
            <a:pPr lvl="1"/>
            <a:r>
              <a:rPr lang="en-US" dirty="0" smtClean="0"/>
              <a:t>An electric field is present, and moves positive ions to the cathode, and negative ions to the anode [1].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Convection:</a:t>
            </a:r>
          </a:p>
          <a:p>
            <a:pPr lvl="1"/>
            <a:r>
              <a:rPr lang="en-US" dirty="0" smtClean="0"/>
              <a:t>Bulk fluid motion, which mixes the electrolyte solution [1].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6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[1]	J.S</a:t>
            </a:r>
            <a:r>
              <a:rPr lang="en-US" dirty="0"/>
              <a:t>. Newman and K.E. Thomas-</a:t>
            </a:r>
            <a:r>
              <a:rPr lang="en-US" dirty="0" err="1"/>
              <a:t>Alyea</a:t>
            </a:r>
            <a:r>
              <a:rPr lang="en-US" dirty="0"/>
              <a:t>. 	</a:t>
            </a:r>
            <a:r>
              <a:rPr lang="en-US" i="1" dirty="0"/>
              <a:t>Electrochemical Systems</a:t>
            </a:r>
            <a:r>
              <a:rPr lang="en-US" dirty="0"/>
              <a:t>. 3rd ed. Hoboken, 	NJ: J. Wiley, 2004</a:t>
            </a:r>
            <a:r>
              <a:rPr lang="en-US" dirty="0" smtClean="0"/>
              <a:t>.</a:t>
            </a:r>
          </a:p>
          <a:p>
            <a:r>
              <a:rPr lang="en-US" dirty="0" smtClean="0"/>
              <a:t>[2] </a:t>
            </a:r>
            <a:r>
              <a:rPr lang="en-US" dirty="0"/>
              <a:t>C. </a:t>
            </a:r>
            <a:r>
              <a:rPr lang="en-US" dirty="0" err="1"/>
              <a:t>Rahn</a:t>
            </a:r>
            <a:r>
              <a:rPr lang="en-US" dirty="0"/>
              <a:t> and C.Y. Wang. </a:t>
            </a:r>
            <a:r>
              <a:rPr lang="en-US" i="1" dirty="0"/>
              <a:t>Battery Systems 	Engineering</a:t>
            </a:r>
            <a:r>
              <a:rPr lang="en-US" dirty="0"/>
              <a:t>. </a:t>
            </a:r>
            <a:r>
              <a:rPr lang="en-US" dirty="0" err="1"/>
              <a:t>Chichester</a:t>
            </a:r>
            <a:r>
              <a:rPr lang="en-US" dirty="0"/>
              <a:t>: John Wiley &amp; 	Sons, 2013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4398</TotalTime>
  <Words>349</Words>
  <Application>Microsoft Office PowerPoint</Application>
  <PresentationFormat>On-screen Show (4:3)</PresentationFormat>
  <Paragraphs>46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The Basic Battery Cell</vt:lpstr>
      <vt:lpstr>Anode and Cathode Definitions</vt:lpstr>
      <vt:lpstr>Discharge</vt:lpstr>
      <vt:lpstr>Charge</vt:lpstr>
      <vt:lpstr>Reasons for Ion Movement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36</cp:revision>
  <dcterms:created xsi:type="dcterms:W3CDTF">2013-01-07T18:43:46Z</dcterms:created>
  <dcterms:modified xsi:type="dcterms:W3CDTF">2014-08-28T22:29:35Z</dcterms:modified>
</cp:coreProperties>
</file>